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  <p:sldMasterId id="2147483650" r:id="rId2"/>
    <p:sldMasterId id="2147483656" r:id="rId3"/>
  </p:sldMasterIdLst>
  <p:notesMasterIdLst>
    <p:notesMasterId r:id="rId16"/>
  </p:notesMasterIdLst>
  <p:handoutMasterIdLst>
    <p:handoutMasterId r:id="rId17"/>
  </p:handoutMasterIdLst>
  <p:sldIdLst>
    <p:sldId id="275" r:id="rId4"/>
    <p:sldId id="280" r:id="rId5"/>
    <p:sldId id="282" r:id="rId6"/>
    <p:sldId id="292" r:id="rId7"/>
    <p:sldId id="294" r:id="rId8"/>
    <p:sldId id="296" r:id="rId9"/>
    <p:sldId id="298" r:id="rId10"/>
    <p:sldId id="295" r:id="rId11"/>
    <p:sldId id="299" r:id="rId12"/>
    <p:sldId id="287" r:id="rId13"/>
    <p:sldId id="300" r:id="rId14"/>
    <p:sldId id="263" r:id="rId15"/>
  </p:sldIdLst>
  <p:sldSz cx="16259175" cy="9145588"/>
  <p:notesSz cx="6797675" cy="9926638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725805" lvl="1" indent="-26860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1450975" lvl="2" indent="-53657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2176780" lvl="3" indent="-80518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2901950" lvl="4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lvl="5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lvl="6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lvl="7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lvl="8" indent="-107315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1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864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37" autoAdjust="0"/>
  </p:normalViewPr>
  <p:slideViewPr>
    <p:cSldViewPr showGuides="1">
      <p:cViewPr varScale="1">
        <p:scale>
          <a:sx n="47" d="100"/>
          <a:sy n="47" d="100"/>
        </p:scale>
        <p:origin x="912" y="66"/>
      </p:cViewPr>
      <p:guideLst>
        <p:guide orient="horz" pos="2881"/>
        <p:guide pos="512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57" name="备注占位符 4"/>
          <p:cNvSpPr>
            <a:spLocks noGrp="1"/>
          </p:cNvSpPr>
          <p:nvPr>
            <p:ph type="body" sz="quarter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0"/>
            <a:r>
              <a:rPr lang="zh-CN" altLang="en-US" dirty="0"/>
              <a:t>第二级</a:t>
            </a:r>
          </a:p>
          <a:p>
            <a:pPr lvl="2" indent="0"/>
            <a:r>
              <a:rPr lang="zh-CN" altLang="en-US" dirty="0"/>
              <a:t>第三级</a:t>
            </a:r>
          </a:p>
          <a:p>
            <a:pPr lvl="3" indent="0"/>
            <a:r>
              <a:rPr lang="zh-CN" altLang="en-US" dirty="0"/>
              <a:t>第四级</a:t>
            </a:r>
          </a:p>
          <a:p>
            <a:pPr lvl="4" indent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2580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50975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7678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01950" algn="l" rtl="0" eaLnBrk="0" fontAlgn="base" hangingPunct="0">
      <a:spcBef>
        <a:spcPct val="30000"/>
      </a:spcBef>
      <a:spcAft>
        <a:spcPct val="0"/>
      </a:spcAft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29025" algn="l" defTabSz="14516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54830" algn="l" defTabSz="14516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080635" algn="l" defTabSz="14516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06440" algn="l" defTabSz="145161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>
            <a:solidFill>
              <a:srgbClr val="000000"/>
            </a:solidFill>
            <a:miter/>
          </a:ln>
        </p:spPr>
      </p:sp>
      <p:sp>
        <p:nvSpPr>
          <p:cNvPr id="2765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2765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  <a:t>2</a:t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>
            <a:solidFill>
              <a:srgbClr val="000000"/>
            </a:solidFill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296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  <a:t>3</a:t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97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>
            <a:solidFill>
              <a:srgbClr val="000000"/>
            </a:solidFill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296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  <a:t>4</a:t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69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>
            <a:solidFill>
              <a:srgbClr val="000000"/>
            </a:solidFill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296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  <a:t>5</a:t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259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>
            <a:solidFill>
              <a:srgbClr val="000000"/>
            </a:solidFill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296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  <a:t>6</a:t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8122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>
            <a:solidFill>
              <a:srgbClr val="000000"/>
            </a:solidFill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296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  <a:t>7</a:t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13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>
            <a:solidFill>
              <a:srgbClr val="000000"/>
            </a:solidFill>
            <a:miter/>
          </a:ln>
        </p:spPr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296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  <a:t>8</a:t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380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>
            <a:solidFill>
              <a:srgbClr val="000000"/>
            </a:solidFill>
            <a:miter/>
          </a:ln>
        </p:spPr>
      </p:sp>
      <p:sp>
        <p:nvSpPr>
          <p:cNvPr id="3379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337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  <a:t>9</a:t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>
            <a:solidFill>
              <a:srgbClr val="000000"/>
            </a:solidFill>
            <a:miter/>
          </a:ln>
        </p:spPr>
      </p:sp>
      <p:sp>
        <p:nvSpPr>
          <p:cNvPr id="3379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>
              <a:ea typeface="宋体" pitchFamily="2" charset="-122"/>
            </a:endParaRPr>
          </a:p>
        </p:txBody>
      </p:sp>
      <p:sp>
        <p:nvSpPr>
          <p:cNvPr id="337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indent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  <a:t>10</a:t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133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拷贝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0637"/>
            <a:ext cx="16295688" cy="916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3" name="Picture 2" descr="C:\Users\Administrator\Desktop\安徽信息工程学院LOGO【审定】\安徽信息工程学院 LOGO2-0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17375" y="158750"/>
            <a:ext cx="3717925" cy="9858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104" name="组合 53"/>
          <p:cNvGrpSpPr/>
          <p:nvPr userDrawn="1"/>
        </p:nvGrpSpPr>
        <p:grpSpPr>
          <a:xfrm>
            <a:off x="0" y="8628063"/>
            <a:ext cx="16303625" cy="503237"/>
            <a:chOff x="0" y="8626780"/>
            <a:chExt cx="16303830" cy="504000"/>
          </a:xfrm>
        </p:grpSpPr>
        <p:grpSp>
          <p:nvGrpSpPr>
            <p:cNvPr id="4105" name="组合 54"/>
            <p:cNvGrpSpPr/>
            <p:nvPr/>
          </p:nvGrpSpPr>
          <p:grpSpPr>
            <a:xfrm>
              <a:off x="0" y="8626780"/>
              <a:ext cx="16303830" cy="504000"/>
              <a:chOff x="0" y="8726342"/>
              <a:chExt cx="16303830" cy="50400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0" y="8726342"/>
                <a:ext cx="5041963" cy="504000"/>
              </a:xfrm>
              <a:prstGeom prst="rect">
                <a:avLst/>
              </a:prstGeom>
              <a:solidFill>
                <a:srgbClr val="176FB8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16236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343592" y="8726342"/>
                <a:ext cx="10960238" cy="504000"/>
              </a:xfrm>
              <a:prstGeom prst="rect">
                <a:avLst/>
              </a:prstGeom>
              <a:solidFill>
                <a:srgbClr val="176FB8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16236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369893" y="8660168"/>
              <a:ext cx="2138389" cy="427685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16236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all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ea"/>
                </a:rPr>
                <a:t>立志 诚毅 创新</a:t>
              </a:r>
              <a:endParaRPr kumimoji="0" lang="zh-CN" altLang="en-US" sz="2200" b="0" i="0" u="none" strike="noStrike" kern="1200" cap="all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5551346" y="8725354"/>
              <a:ext cx="307979" cy="30685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6236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15257655" y="8725354"/>
              <a:ext cx="307979" cy="306852"/>
            </a:xfrm>
            <a:prstGeom prst="chevron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6236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14940151" y="8725354"/>
              <a:ext cx="306391" cy="306852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6236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" name="矩形 4"/>
          <p:cNvSpPr/>
          <p:nvPr/>
        </p:nvSpPr>
        <p:spPr>
          <a:xfrm flipH="1">
            <a:off x="-9525" y="290513"/>
            <a:ext cx="630238" cy="823913"/>
          </a:xfrm>
          <a:prstGeom prst="rect">
            <a:avLst/>
          </a:prstGeom>
          <a:solidFill>
            <a:srgbClr val="17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6236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灯片编号占位符 1"/>
          <p:cNvSpPr>
            <a:spLocks noGrp="1"/>
          </p:cNvSpPr>
          <p:nvPr>
            <p:ph type="sldNum" sz="quarter" idx="4"/>
          </p:nvPr>
        </p:nvSpPr>
        <p:spPr bwMode="auto">
          <a:xfrm>
            <a:off x="11482388" y="8535988"/>
            <a:ext cx="3659188" cy="368300"/>
          </a:xfrm>
          <a:prstGeom prst="rect">
            <a:avLst/>
          </a:prstGeom>
        </p:spPr>
        <p:txBody>
          <a:bodyPr lIns="91440" tIns="91439" rIns="91440" bIns="91439">
            <a:spAutoFit/>
          </a:bodyPr>
          <a:lstStyle/>
          <a:p>
            <a:pPr lvl="0" eaLnBrk="1" fontAlgn="base" hangingPunct="1"/>
            <a:fld id="{9A0DB2DC-4C9A-4742-B13C-FB6460FD3503}" type="slidenum">
              <a:rPr lang="zh-CN" altLang="zh-CN" sz="2400" strike="noStrike" noProof="1" dirty="0">
                <a:solidFill>
                  <a:srgbClr val="888888"/>
                </a:solidFill>
                <a:latin typeface="Arial" panose="020B0604020202090204" pitchFamily="34" charset="0"/>
                <a:ea typeface="宋体" pitchFamily="2" charset="-122"/>
                <a:cs typeface="+mn-cs"/>
                <a:sym typeface="Calibri" pitchFamily="34" charset="0"/>
              </a:rPr>
              <a:t>‹#›</a:t>
            </a:fld>
            <a:endParaRPr lang="zh-CN" altLang="zh-CN" sz="2400" strike="noStrike" noProof="1">
              <a:solidFill>
                <a:srgbClr val="888888"/>
              </a:solidFill>
              <a:sym typeface="Calibri" pitchFamily="34" charset="0"/>
            </a:endParaRPr>
          </a:p>
        </p:txBody>
      </p:sp>
      <p:sp>
        <p:nvSpPr>
          <p:cNvPr id="20" name="日期占位符 1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1" name="页脚占位符 2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66247"/>
            <a:ext cx="14633258" cy="152426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959" y="2133971"/>
            <a:ext cx="7181136" cy="603566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65080" y="2133971"/>
            <a:ext cx="7181136" cy="603566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66247"/>
            <a:ext cx="14633258" cy="15242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2959" y="2047173"/>
            <a:ext cx="7183959" cy="8531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800" b="1"/>
            </a:lvl1pPr>
            <a:lvl2pPr marL="725805" indent="0">
              <a:buNone/>
              <a:defRPr sz="3200" b="1"/>
            </a:lvl2pPr>
            <a:lvl3pPr marL="1451610" indent="0">
              <a:buNone/>
              <a:defRPr sz="2900" b="1"/>
            </a:lvl3pPr>
            <a:lvl4pPr marL="2177415" indent="0">
              <a:buNone/>
              <a:defRPr sz="2500" b="1"/>
            </a:lvl4pPr>
            <a:lvl5pPr marL="2903220" indent="0">
              <a:buNone/>
              <a:defRPr sz="2500" b="1"/>
            </a:lvl5pPr>
            <a:lvl6pPr marL="3629025" indent="0">
              <a:buNone/>
              <a:defRPr sz="2500" b="1"/>
            </a:lvl6pPr>
            <a:lvl7pPr marL="4354830" indent="0">
              <a:buNone/>
              <a:defRPr sz="2500" b="1"/>
            </a:lvl7pPr>
            <a:lvl8pPr marL="5080635" indent="0">
              <a:buNone/>
              <a:defRPr sz="2500" b="1"/>
            </a:lvl8pPr>
            <a:lvl9pPr marL="5806440" indent="0">
              <a:buNone/>
              <a:defRPr sz="25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12959" y="2900337"/>
            <a:ext cx="7183959" cy="5269299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259436" y="2047173"/>
            <a:ext cx="7186781" cy="8531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800" b="1"/>
            </a:lvl1pPr>
            <a:lvl2pPr marL="725805" indent="0">
              <a:buNone/>
              <a:defRPr sz="3200" b="1"/>
            </a:lvl2pPr>
            <a:lvl3pPr marL="1451610" indent="0">
              <a:buNone/>
              <a:defRPr sz="2900" b="1"/>
            </a:lvl3pPr>
            <a:lvl4pPr marL="2177415" indent="0">
              <a:buNone/>
              <a:defRPr sz="2500" b="1"/>
            </a:lvl4pPr>
            <a:lvl5pPr marL="2903220" indent="0">
              <a:buNone/>
              <a:defRPr sz="2500" b="1"/>
            </a:lvl5pPr>
            <a:lvl6pPr marL="3629025" indent="0">
              <a:buNone/>
              <a:defRPr sz="2500" b="1"/>
            </a:lvl6pPr>
            <a:lvl7pPr marL="4354830" indent="0">
              <a:buNone/>
              <a:defRPr sz="2500" b="1"/>
            </a:lvl7pPr>
            <a:lvl8pPr marL="5080635" indent="0">
              <a:buNone/>
              <a:defRPr sz="2500" b="1"/>
            </a:lvl8pPr>
            <a:lvl9pPr marL="5806440" indent="0">
              <a:buNone/>
              <a:defRPr sz="25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259436" y="2900337"/>
            <a:ext cx="7186781" cy="5269299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66247"/>
            <a:ext cx="14633258" cy="152426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64130"/>
            <a:ext cx="5349157" cy="1549669"/>
          </a:xfrm>
          <a:prstGeom prst="rect">
            <a:avLst/>
          </a:prstGeom>
        </p:spPr>
        <p:txBody>
          <a:bodyPr anchor="b"/>
          <a:lstStyle>
            <a:lvl1pPr algn="l">
              <a:defRPr sz="32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6886" y="364131"/>
            <a:ext cx="9089330" cy="7805506"/>
          </a:xfrm>
          <a:prstGeom prst="rect">
            <a:avLst/>
          </a:prstGeom>
        </p:spPr>
        <p:txBody>
          <a:bodyPr/>
          <a:lstStyle>
            <a:lvl1pPr>
              <a:defRPr sz="5100"/>
            </a:lvl1pPr>
            <a:lvl2pPr>
              <a:defRPr sz="44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12959" y="1913800"/>
            <a:ext cx="5349157" cy="6255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/>
            </a:lvl1pPr>
            <a:lvl2pPr marL="725805" indent="0">
              <a:buNone/>
              <a:defRPr sz="1900"/>
            </a:lvl2pPr>
            <a:lvl3pPr marL="1451610" indent="0">
              <a:buNone/>
              <a:defRPr sz="1600"/>
            </a:lvl3pPr>
            <a:lvl4pPr marL="2177415" indent="0">
              <a:buNone/>
              <a:defRPr sz="1400"/>
            </a:lvl4pPr>
            <a:lvl5pPr marL="2903220" indent="0">
              <a:buNone/>
              <a:defRPr sz="1400"/>
            </a:lvl5pPr>
            <a:lvl6pPr marL="3629025" indent="0">
              <a:buNone/>
              <a:defRPr sz="1400"/>
            </a:lvl6pPr>
            <a:lvl7pPr marL="4354830" indent="0">
              <a:buNone/>
              <a:defRPr sz="1400"/>
            </a:lvl7pPr>
            <a:lvl8pPr marL="5080635" indent="0">
              <a:buNone/>
              <a:defRPr sz="1400"/>
            </a:lvl8pPr>
            <a:lvl9pPr marL="580644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6912" y="6401912"/>
            <a:ext cx="9755505" cy="755782"/>
          </a:xfrm>
          <a:prstGeom prst="rect">
            <a:avLst/>
          </a:prstGeom>
        </p:spPr>
        <p:txBody>
          <a:bodyPr anchor="b"/>
          <a:lstStyle>
            <a:lvl1pPr algn="l">
              <a:defRPr sz="32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186912" y="817175"/>
            <a:ext cx="9755505" cy="548735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5100"/>
            </a:lvl1pPr>
            <a:lvl2pPr marL="725805" indent="0">
              <a:buNone/>
              <a:defRPr sz="4400"/>
            </a:lvl2pPr>
            <a:lvl3pPr marL="1451610" indent="0">
              <a:buNone/>
              <a:defRPr sz="3800"/>
            </a:lvl3pPr>
            <a:lvl4pPr marL="2177415" indent="0">
              <a:buNone/>
              <a:defRPr sz="3200"/>
            </a:lvl4pPr>
            <a:lvl5pPr marL="2903220" indent="0">
              <a:buNone/>
              <a:defRPr sz="3200"/>
            </a:lvl5pPr>
            <a:lvl6pPr marL="3629025" indent="0">
              <a:buNone/>
              <a:defRPr sz="3200"/>
            </a:lvl6pPr>
            <a:lvl7pPr marL="4354830" indent="0">
              <a:buNone/>
              <a:defRPr sz="3200"/>
            </a:lvl7pPr>
            <a:lvl8pPr marL="5080635" indent="0">
              <a:buNone/>
              <a:defRPr sz="3200"/>
            </a:lvl8pPr>
            <a:lvl9pPr marL="5806440" indent="0">
              <a:buNone/>
              <a:defRPr sz="32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5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186912" y="7157693"/>
            <a:ext cx="9755505" cy="1073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/>
            </a:lvl1pPr>
            <a:lvl2pPr marL="725805" indent="0">
              <a:buNone/>
              <a:defRPr sz="1900"/>
            </a:lvl2pPr>
            <a:lvl3pPr marL="1451610" indent="0">
              <a:buNone/>
              <a:defRPr sz="1600"/>
            </a:lvl3pPr>
            <a:lvl4pPr marL="2177415" indent="0">
              <a:buNone/>
              <a:defRPr sz="1400"/>
            </a:lvl4pPr>
            <a:lvl5pPr marL="2903220" indent="0">
              <a:buNone/>
              <a:defRPr sz="1400"/>
            </a:lvl5pPr>
            <a:lvl6pPr marL="3629025" indent="0">
              <a:buNone/>
              <a:defRPr sz="1400"/>
            </a:lvl6pPr>
            <a:lvl7pPr marL="4354830" indent="0">
              <a:buNone/>
              <a:defRPr sz="1400"/>
            </a:lvl7pPr>
            <a:lvl8pPr marL="5080635" indent="0">
              <a:buNone/>
              <a:defRPr sz="1400"/>
            </a:lvl8pPr>
            <a:lvl9pPr marL="580644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7902" y="366248"/>
            <a:ext cx="3658314" cy="7803388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959" y="366248"/>
            <a:ext cx="10703957" cy="7803388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66247"/>
            <a:ext cx="14633258" cy="152426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79" y="1524265"/>
            <a:ext cx="14633258" cy="1524265"/>
          </a:xfrm>
          <a:prstGeom prst="rect">
            <a:avLst/>
          </a:prstGeom>
        </p:spPr>
        <p:txBody>
          <a:bodyPr lIns="145161" tIns="72581" rIns="145161" bIns="72581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5343525" y="8626475"/>
            <a:ext cx="3794125" cy="487363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 sz="2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C5FD1E-8442-4E86-9D49-3B090280E012}" type="datetime1"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2020/5/24</a:t>
            </a:fld>
            <a:endParaRPr kumimoji="0" lang="zh-CN" altLang="en-US" sz="2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20188" y="8612188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z="2200" strike="noStrike" noProof="1" dirty="0">
                <a:latin typeface="微软雅黑" pitchFamily="34" charset="-122"/>
                <a:ea typeface="微软雅黑" pitchFamily="34" charset="-122"/>
                <a:cs typeface="+mn-cs"/>
              </a:rPr>
              <a:t>‹#›</a:t>
            </a:fld>
            <a:endParaRPr lang="zh-CN" altLang="en-US" sz="2200" strike="noStrike" noProof="1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4363" y="5876888"/>
            <a:ext cx="13820299" cy="1816415"/>
          </a:xfrm>
          <a:prstGeom prst="rect">
            <a:avLst/>
          </a:prstGeom>
        </p:spPr>
        <p:txBody>
          <a:bodyPr lIns="145161" tIns="72581" rIns="145161" bIns="72581" anchor="t"/>
          <a:lstStyle>
            <a:lvl1pPr algn="l">
              <a:defRPr sz="64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4363" y="3876291"/>
            <a:ext cx="13820299" cy="2000597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2580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516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7741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032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2902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5483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08063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064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2"/>
          </p:nvPr>
        </p:nvSpPr>
        <p:spPr>
          <a:xfrm>
            <a:off x="5343525" y="8626475"/>
            <a:ext cx="3794125" cy="487363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A3356DB-AC86-4122-9FE4-42C0CCA2BC8F}" type="datetime1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20188" y="8612188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79" y="1524265"/>
            <a:ext cx="14633258" cy="1524265"/>
          </a:xfrm>
          <a:prstGeom prst="rect">
            <a:avLst/>
          </a:prstGeom>
        </p:spPr>
        <p:txBody>
          <a:bodyPr lIns="145161" tIns="72581" rIns="145161" bIns="72581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959" y="2133971"/>
            <a:ext cx="7181136" cy="6035665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65080" y="2133971"/>
            <a:ext cx="7181136" cy="6035665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7" name="日期占位符 4"/>
          <p:cNvSpPr>
            <a:spLocks noGrp="1"/>
          </p:cNvSpPr>
          <p:nvPr>
            <p:ph type="dt" sz="half" idx="12"/>
          </p:nvPr>
        </p:nvSpPr>
        <p:spPr>
          <a:xfrm>
            <a:off x="5343525" y="8626475"/>
            <a:ext cx="3794125" cy="487363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6F4EE14-0741-4A3C-BFA6-E4A32B0BCD62}" type="datetime1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" name="页脚占位符 5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9120188" y="8612188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6479" y="1524265"/>
            <a:ext cx="14633258" cy="1524265"/>
          </a:xfrm>
          <a:prstGeom prst="rect">
            <a:avLst/>
          </a:prstGeom>
        </p:spPr>
        <p:txBody>
          <a:bodyPr lIns="145161" tIns="72581" rIns="145161" bIns="72581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17" name="日期占位符 2"/>
          <p:cNvSpPr>
            <a:spLocks noGrp="1"/>
          </p:cNvSpPr>
          <p:nvPr>
            <p:ph type="dt" sz="half" idx="2"/>
          </p:nvPr>
        </p:nvSpPr>
        <p:spPr>
          <a:xfrm>
            <a:off x="5343525" y="8626475"/>
            <a:ext cx="3794125" cy="487363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0F1EC38-A268-40DF-BA7F-E733C02FDABE}" type="datetime1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" name="页脚占位符 3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9120188" y="8612188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日期占位符 1"/>
          <p:cNvSpPr>
            <a:spLocks noGrp="1"/>
          </p:cNvSpPr>
          <p:nvPr>
            <p:ph type="dt" sz="half" idx="2"/>
          </p:nvPr>
        </p:nvSpPr>
        <p:spPr>
          <a:xfrm>
            <a:off x="5343525" y="8626475"/>
            <a:ext cx="3794125" cy="487363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AFECE1-EA3D-4666-86D4-CD06ABBFCCF9}" type="datetime1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8" name="页脚占位符 2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20188" y="8612188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438" y="2841061"/>
            <a:ext cx="13820299" cy="1960374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8876" y="5182500"/>
            <a:ext cx="11381423" cy="23372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2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3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90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80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6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959" y="366247"/>
            <a:ext cx="14633258" cy="152426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2959" y="2133971"/>
            <a:ext cx="14633258" cy="6035665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4363" y="5876888"/>
            <a:ext cx="13820299" cy="1816415"/>
          </a:xfrm>
          <a:prstGeom prst="rect">
            <a:avLst/>
          </a:prstGeom>
        </p:spPr>
        <p:txBody>
          <a:bodyPr anchor="t"/>
          <a:lstStyle>
            <a:lvl1pPr algn="l">
              <a:defRPr sz="64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4363" y="3876291"/>
            <a:ext cx="13820299" cy="200059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2580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516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7741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032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2902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5483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08063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064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5554663" y="8477250"/>
            <a:ext cx="5149850" cy="4857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/>
          <a:p>
            <a:pPr algn="r" fontAlgn="base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ppt背景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259175" cy="9247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矩形 1"/>
          <p:cNvSpPr>
            <a:spLocks noChangeArrowheads="1"/>
          </p:cNvSpPr>
          <p:nvPr/>
        </p:nvSpPr>
        <p:spPr bwMode="auto">
          <a:xfrm>
            <a:off x="1349375" y="5386388"/>
            <a:ext cx="139827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2017</a:t>
            </a:r>
            <a:r>
              <a:rPr kumimoji="0" lang="zh-CN" alt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年度工作总结与</a:t>
            </a: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2018</a:t>
            </a:r>
            <a:r>
              <a:rPr kumimoji="0" lang="zh-CN" alt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年度工作计划</a:t>
            </a:r>
          </a:p>
        </p:txBody>
      </p:sp>
      <p:sp>
        <p:nvSpPr>
          <p:cNvPr id="9" name="文本框 35"/>
          <p:cNvSpPr txBox="1">
            <a:spLocks noChangeArrowheads="1"/>
          </p:cNvSpPr>
          <p:nvPr/>
        </p:nvSpPr>
        <p:spPr bwMode="auto">
          <a:xfrm>
            <a:off x="6970713" y="6818313"/>
            <a:ext cx="5121275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itchFamily="34" charset="-122"/>
                <a:cs typeface="+mn-cs"/>
                <a:sym typeface="Arial" panose="020B0604020202090204" pitchFamily="34" charset="0"/>
              </a:rPr>
              <a:t>汇报单位：</a:t>
            </a:r>
          </a:p>
        </p:txBody>
      </p:sp>
      <p:sp>
        <p:nvSpPr>
          <p:cNvPr id="10" name="文本框 36"/>
          <p:cNvSpPr txBox="1">
            <a:spLocks noChangeArrowheads="1"/>
          </p:cNvSpPr>
          <p:nvPr/>
        </p:nvSpPr>
        <p:spPr bwMode="auto">
          <a:xfrm>
            <a:off x="7138988" y="7580313"/>
            <a:ext cx="2519363" cy="7064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微软雅黑" pitchFamily="34" charset="-122"/>
                <a:cs typeface="+mn-cs"/>
                <a:sym typeface="Arial" panose="020B0604020202090204" pitchFamily="34" charset="0"/>
              </a:rPr>
              <a:t>汇报人：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Franklin Gothic Medium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Franklin Gothic Medium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Franklin Gothic Medium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Franklin Gothic Medium" pitchFamily="34" charset="0"/>
        </a:defRPr>
      </a:lvl5pPr>
      <a:lvl6pPr marL="725805" algn="ctr" rtl="0" eaLnBrk="1" fontAlgn="base" hangingPunct="1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Arial" panose="020B0604020202090204" pitchFamily="34" charset="0"/>
        </a:defRPr>
      </a:lvl6pPr>
      <a:lvl7pPr marL="1451610" algn="ctr" rtl="0" eaLnBrk="1" fontAlgn="base" hangingPunct="1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Arial" panose="020B0604020202090204" pitchFamily="34" charset="0"/>
        </a:defRPr>
      </a:lvl7pPr>
      <a:lvl8pPr marL="2177415" algn="ctr" rtl="0" eaLnBrk="1" fontAlgn="base" hangingPunct="1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Arial" panose="020B0604020202090204" pitchFamily="34" charset="0"/>
        </a:defRPr>
      </a:lvl8pPr>
      <a:lvl9pPr marL="2903220" algn="ctr" rtl="0" eaLnBrk="1" fontAlgn="base" hangingPunct="1">
        <a:spcBef>
          <a:spcPct val="0"/>
        </a:spcBef>
        <a:spcAft>
          <a:spcPct val="0"/>
        </a:spcAft>
        <a:defRPr sz="7000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542925" indent="-542925" algn="l" rtl="0" eaLnBrk="0" fontAlgn="base" hangingPunct="0">
        <a:spcBef>
          <a:spcPct val="20000"/>
        </a:spcBef>
        <a:spcAft>
          <a:spcPct val="0"/>
        </a:spcAft>
        <a:buChar char="•"/>
        <a:defRPr sz="5100">
          <a:solidFill>
            <a:schemeClr val="tx1"/>
          </a:solidFill>
          <a:latin typeface="+mn-lt"/>
          <a:ea typeface="+mn-ea"/>
          <a:cs typeface="+mn-cs"/>
        </a:defRPr>
      </a:lvl1pPr>
      <a:lvl2pPr marL="1177925" indent="-452755" algn="l" rtl="0" eaLnBrk="0" fontAlgn="base" hangingPunct="0">
        <a:spcBef>
          <a:spcPct val="20000"/>
        </a:spcBef>
        <a:spcAft>
          <a:spcPct val="0"/>
        </a:spcAft>
        <a:buChar char="–"/>
        <a:defRPr sz="4400">
          <a:solidFill>
            <a:schemeClr val="tx1"/>
          </a:solidFill>
          <a:latin typeface="+mn-lt"/>
        </a:defRPr>
      </a:lvl2pPr>
      <a:lvl3pPr marL="1814830" indent="-361950" algn="l" rtl="0" eaLnBrk="0" fontAlgn="base" hangingPunct="0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</a:defRPr>
      </a:lvl3pPr>
      <a:lvl4pPr marL="2540000" indent="-3619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4pPr>
      <a:lvl5pPr marL="3265805" indent="-361950" algn="l" rtl="0" eaLnBrk="0" fontAlgn="base" hangingPunct="0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5pPr>
      <a:lvl6pPr marL="3992245" indent="-363220" algn="l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6pPr>
      <a:lvl7pPr marL="4718050" indent="-363220" algn="l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7pPr>
      <a:lvl8pPr marL="5443855" indent="-363220" algn="l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8pPr>
      <a:lvl9pPr marL="6169660" indent="-363220" algn="l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61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41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322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902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83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8063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644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矩形 6"/>
          <p:cNvSpPr>
            <a:spLocks noChangeArrowheads="1"/>
          </p:cNvSpPr>
          <p:nvPr/>
        </p:nvSpPr>
        <p:spPr bwMode="auto">
          <a:xfrm>
            <a:off x="0" y="6350"/>
            <a:ext cx="16259175" cy="9145588"/>
          </a:xfrm>
          <a:prstGeom prst="rect">
            <a:avLst/>
          </a:prstGeom>
          <a:blipFill dpi="0" rotWithShape="1">
            <a:blip r:embed="rId7">
              <a:alphaModFix amt="1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2533" tIns="81266" rIns="162533" bIns="81266" anchor="ctr"/>
          <a:lstStyle>
            <a:lvl1pPr defTabSz="1623695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defTabSz="1623695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defTabSz="1623695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defTabSz="1623695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defTabSz="1623695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defTabSz="16236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defTabSz="16236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defTabSz="16236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defTabSz="16236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marL="0" marR="0" lvl="0" indent="0" algn="ctr" defTabSz="16236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779463" y="1754188"/>
            <a:ext cx="14631987" cy="6442075"/>
          </a:xfrm>
          <a:prstGeom prst="rect">
            <a:avLst/>
          </a:prstGeom>
          <a:noFill/>
          <a:ln w="9525">
            <a:noFill/>
          </a:ln>
        </p:spPr>
        <p:txBody>
          <a:bodyPr lIns="145161" tIns="72581" rIns="145161" bIns="72581" anchor="t"/>
          <a:lstStyle/>
          <a:p>
            <a:pPr lvl="0" indent="-542925"/>
            <a:r>
              <a:rPr lang="zh-CN" altLang="en-US" dirty="0"/>
              <a:t>单击此处编辑母版文本样式</a:t>
            </a:r>
          </a:p>
          <a:p>
            <a:pPr lvl="1" indent="-452120"/>
            <a:r>
              <a:rPr lang="zh-CN" altLang="en-US" dirty="0"/>
              <a:t>第二级</a:t>
            </a:r>
          </a:p>
          <a:p>
            <a:pPr lvl="2" indent="-361950"/>
            <a:r>
              <a:rPr lang="zh-CN" altLang="en-US" dirty="0"/>
              <a:t>第三级</a:t>
            </a:r>
          </a:p>
          <a:p>
            <a:pPr lvl="3" indent="-361950"/>
            <a:r>
              <a:rPr lang="zh-CN" altLang="en-US" dirty="0"/>
              <a:t>第四级</a:t>
            </a:r>
          </a:p>
          <a:p>
            <a:pPr lvl="4" indent="-361950"/>
            <a:r>
              <a:rPr lang="zh-CN" altLang="en-US" dirty="0"/>
              <a:t>第五级</a:t>
            </a:r>
          </a:p>
        </p:txBody>
      </p:sp>
      <p:pic>
        <p:nvPicPr>
          <p:cNvPr id="2052" name="图片 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348788" y="55563"/>
            <a:ext cx="6627812" cy="13017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3" name="组合 53"/>
          <p:cNvGrpSpPr/>
          <p:nvPr userDrawn="1"/>
        </p:nvGrpSpPr>
        <p:grpSpPr>
          <a:xfrm>
            <a:off x="0" y="8626475"/>
            <a:ext cx="16303625" cy="504825"/>
            <a:chOff x="0" y="8626780"/>
            <a:chExt cx="16303830" cy="504000"/>
          </a:xfrm>
        </p:grpSpPr>
        <p:grpSp>
          <p:nvGrpSpPr>
            <p:cNvPr id="2054" name="组合 54"/>
            <p:cNvGrpSpPr/>
            <p:nvPr/>
          </p:nvGrpSpPr>
          <p:grpSpPr>
            <a:xfrm>
              <a:off x="0" y="8626780"/>
              <a:ext cx="16303830" cy="504000"/>
              <a:chOff x="0" y="8726342"/>
              <a:chExt cx="16303830" cy="50400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8726342"/>
                <a:ext cx="5041963" cy="504000"/>
              </a:xfrm>
              <a:prstGeom prst="rect">
                <a:avLst/>
              </a:prstGeom>
              <a:solidFill>
                <a:srgbClr val="176FB8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343592" y="8726342"/>
                <a:ext cx="10960238" cy="504000"/>
              </a:xfrm>
              <a:prstGeom prst="rect">
                <a:avLst/>
              </a:prstGeom>
              <a:solidFill>
                <a:srgbClr val="176FB8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358780" y="8660064"/>
              <a:ext cx="2160615" cy="431094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120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cs typeface="+mn-cs"/>
                </a:rPr>
                <a:t>立志 诚毅 创新</a:t>
              </a: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15551346" y="8725044"/>
              <a:ext cx="307979" cy="30747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燕尾形 11"/>
            <p:cNvSpPr/>
            <p:nvPr/>
          </p:nvSpPr>
          <p:spPr>
            <a:xfrm>
              <a:off x="15257655" y="8725044"/>
              <a:ext cx="307979" cy="307472"/>
            </a:xfrm>
            <a:prstGeom prst="chevron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4940151" y="8725044"/>
              <a:ext cx="306391" cy="307472"/>
            </a:xfrm>
            <a:prstGeom prst="chevron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43525" y="8626475"/>
            <a:ext cx="3794125" cy="487363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 algn="l">
              <a:defRPr sz="2400" b="1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1DAEC50-EDAF-4BC3-9F73-C6D39B9C2EC0}" type="datetime1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20188" y="8612188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 algn="r">
              <a:defRPr sz="2000" b="1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-23812" y="290513"/>
            <a:ext cx="631825" cy="823913"/>
          </a:xfrm>
          <a:prstGeom prst="rect">
            <a:avLst/>
          </a:prstGeom>
          <a:solidFill>
            <a:srgbClr val="17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5pPr>
      <a:lvl6pPr marL="725805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6pPr>
      <a:lvl7pPr marL="145161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7pPr>
      <a:lvl8pPr marL="2177415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8pPr>
      <a:lvl9pPr marL="290322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9pPr>
    </p:titleStyle>
    <p:bodyStyle>
      <a:lvl1pPr marL="542925" indent="-542925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77925" indent="-452755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1814830" indent="-3619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40000" indent="-3619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805" indent="-3619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992245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8050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3855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9660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61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41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322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902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83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8063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644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23812" y="-19050"/>
            <a:ext cx="16282987" cy="9164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1280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7CD315-F8FF-42FB-BF29-CCC9A1B2AE6B}" type="datetimeFigureOut">
              <a: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宋体" pitchFamily="2" charset="-122"/>
                <a:cs typeface="+mn-cs"/>
              </a:rPr>
              <a:t>2020/5/24</a:t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652250" y="8477250"/>
            <a:ext cx="3794125" cy="485775"/>
          </a:xfrm>
          <a:prstGeom prst="rect">
            <a:avLst/>
          </a:prstGeom>
        </p:spPr>
        <p:txBody>
          <a:bodyPr vert="horz" lIns="145161" tIns="72581" rIns="145161" bIns="72581" rtlCol="0" anchor="ctr"/>
          <a:lstStyle>
            <a:lvl1pPr algn="r">
              <a:defRPr sz="19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9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90204" pitchFamily="34" charset="0"/>
            </a:endParaRPr>
          </a:p>
        </p:txBody>
      </p:sp>
      <p:grpSp>
        <p:nvGrpSpPr>
          <p:cNvPr id="3077" name="组合 8"/>
          <p:cNvGrpSpPr/>
          <p:nvPr userDrawn="1"/>
        </p:nvGrpSpPr>
        <p:grpSpPr>
          <a:xfrm>
            <a:off x="7750175" y="2182813"/>
            <a:ext cx="11926888" cy="7934325"/>
            <a:chOff x="5795964" y="1633538"/>
            <a:chExt cx="8926512" cy="5938837"/>
          </a:xfrm>
        </p:grpSpPr>
        <p:sp>
          <p:nvSpPr>
            <p:cNvPr id="11" name="任意多边形 10"/>
            <p:cNvSpPr/>
            <p:nvPr/>
          </p:nvSpPr>
          <p:spPr>
            <a:xfrm rot="2968493">
              <a:off x="7289801" y="139700"/>
              <a:ext cx="5938837" cy="8926512"/>
            </a:xfrm>
            <a:custGeom>
              <a:avLst/>
              <a:gdLst>
                <a:gd name="connsiteX0" fmla="*/ 0 w 6571333"/>
                <a:gd name="connsiteY0" fmla="*/ 846961 h 8927004"/>
                <a:gd name="connsiteX1" fmla="*/ 724016 w 6571333"/>
                <a:gd name="connsiteY1" fmla="*/ 0 h 8927004"/>
                <a:gd name="connsiteX2" fmla="*/ 6571333 w 6571333"/>
                <a:gd name="connsiteY2" fmla="*/ 4998514 h 8927004"/>
                <a:gd name="connsiteX3" fmla="*/ 3213105 w 6571333"/>
                <a:gd name="connsiteY3" fmla="*/ 8927004 h 8927004"/>
                <a:gd name="connsiteX4" fmla="*/ 0 w 6571333"/>
                <a:gd name="connsiteY4" fmla="*/ 8927004 h 8927004"/>
                <a:gd name="connsiteX0-1" fmla="*/ 0 w 5940651"/>
                <a:gd name="connsiteY0-2" fmla="*/ 846961 h 8927004"/>
                <a:gd name="connsiteX1-3" fmla="*/ 724016 w 5940651"/>
                <a:gd name="connsiteY1-4" fmla="*/ 0 h 8927004"/>
                <a:gd name="connsiteX2-5" fmla="*/ 5940651 w 5940651"/>
                <a:gd name="connsiteY2-6" fmla="*/ 4459542 h 8927004"/>
                <a:gd name="connsiteX3-7" fmla="*/ 3213105 w 5940651"/>
                <a:gd name="connsiteY3-8" fmla="*/ 8927004 h 8927004"/>
                <a:gd name="connsiteX4-9" fmla="*/ 0 w 5940651"/>
                <a:gd name="connsiteY4-10" fmla="*/ 8927004 h 8927004"/>
                <a:gd name="connsiteX5" fmla="*/ 0 w 5940651"/>
                <a:gd name="connsiteY5" fmla="*/ 846961 h 8927004"/>
                <a:gd name="connsiteX0-11" fmla="*/ 0 w 5940651"/>
                <a:gd name="connsiteY0-12" fmla="*/ 846961 h 8927004"/>
                <a:gd name="connsiteX1-13" fmla="*/ 724016 w 5940651"/>
                <a:gd name="connsiteY1-14" fmla="*/ 0 h 8927004"/>
                <a:gd name="connsiteX2-15" fmla="*/ 5940651 w 5940651"/>
                <a:gd name="connsiteY2-16" fmla="*/ 4459542 h 8927004"/>
                <a:gd name="connsiteX3-17" fmla="*/ 2124250 w 5940651"/>
                <a:gd name="connsiteY3-18" fmla="*/ 8923800 h 8927004"/>
                <a:gd name="connsiteX4-19" fmla="*/ 0 w 5940651"/>
                <a:gd name="connsiteY4-20" fmla="*/ 8927004 h 8927004"/>
                <a:gd name="connsiteX5-21" fmla="*/ 0 w 5940651"/>
                <a:gd name="connsiteY5-22" fmla="*/ 846961 h 89270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5940651" h="8927004">
                  <a:moveTo>
                    <a:pt x="0" y="846961"/>
                  </a:moveTo>
                  <a:lnTo>
                    <a:pt x="724016" y="0"/>
                  </a:lnTo>
                  <a:lnTo>
                    <a:pt x="5940651" y="4459542"/>
                  </a:lnTo>
                  <a:lnTo>
                    <a:pt x="2124250" y="8923800"/>
                  </a:lnTo>
                  <a:lnTo>
                    <a:pt x="0" y="8927004"/>
                  </a:lnTo>
                  <a:lnTo>
                    <a:pt x="0" y="846961"/>
                  </a:lnTo>
                  <a:close/>
                </a:path>
              </a:pathLst>
            </a:custGeom>
            <a:solidFill>
              <a:srgbClr val="176FB8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E94C18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文本框 6"/>
            <p:cNvSpPr txBox="1">
              <a:spLocks noChangeArrowheads="1"/>
            </p:cNvSpPr>
            <p:nvPr/>
          </p:nvSpPr>
          <p:spPr bwMode="auto">
            <a:xfrm>
              <a:off x="7738577" y="4725345"/>
              <a:ext cx="3447988" cy="6915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marL="0" marR="0" lvl="0" indent="0" algn="di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THANKS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738577" y="4516215"/>
              <a:ext cx="34479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81" name="Picture 2" descr="C:\Users\Administrator\Desktop\安徽信息工程学院LOGO【审定】\安徽信息工程学院 LOGO2-01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77475" y="4754563"/>
            <a:ext cx="4743450" cy="125888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5pPr>
      <a:lvl6pPr marL="725805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6pPr>
      <a:lvl7pPr marL="145161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7pPr>
      <a:lvl8pPr marL="2177415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8pPr>
      <a:lvl9pPr marL="290322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pitchFamily="34" charset="0"/>
        </a:defRPr>
      </a:lvl9pPr>
    </p:titleStyle>
    <p:bodyStyle>
      <a:lvl1pPr marL="542925" indent="-542925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77925" indent="-452755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1814830" indent="-3619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40000" indent="-3619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805" indent="-3619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992245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8050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3855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9660" indent="-363220" algn="l" defTabSz="145161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61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41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322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902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83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80635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6440" algn="l" defTabSz="145161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C:\Users\Administrator\Desktop\ppt背景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9175" cy="9145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8" name="文本框 4"/>
          <p:cNvSpPr txBox="1"/>
          <p:nvPr/>
        </p:nvSpPr>
        <p:spPr>
          <a:xfrm>
            <a:off x="4879023" y="6703695"/>
            <a:ext cx="6500812" cy="1076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 algn="ctr"/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汇报人：谷创业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indent="0" algn="ctr"/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日期：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日</a:t>
            </a:r>
          </a:p>
        </p:txBody>
      </p:sp>
      <p:sp>
        <p:nvSpPr>
          <p:cNvPr id="5124" name="文本框 4"/>
          <p:cNvSpPr txBox="1">
            <a:spLocks noChangeArrowheads="1"/>
          </p:cNvSpPr>
          <p:nvPr/>
        </p:nvSpPr>
        <p:spPr bwMode="auto">
          <a:xfrm>
            <a:off x="23813" y="5411788"/>
            <a:ext cx="16259175" cy="9888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623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623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623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623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7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 pitchFamily="34" charset="0"/>
                <a:ea typeface="方正小标宋简体" pitchFamily="65" charset="-122"/>
                <a:cs typeface="Arial" panose="020B0604020202090204" pitchFamily="34" charset="0"/>
              </a:rPr>
              <a:t>恒温烤箱系统的设计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90204" pitchFamily="34" charset="0"/>
              <a:ea typeface="方正小标宋简体" pitchFamily="65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17"/>
          <p:cNvSpPr txBox="1"/>
          <p:nvPr/>
        </p:nvSpPr>
        <p:spPr>
          <a:xfrm>
            <a:off x="585788" y="300038"/>
            <a:ext cx="9048750" cy="1505585"/>
          </a:xfrm>
          <a:prstGeom prst="rect">
            <a:avLst/>
          </a:prstGeom>
          <a:noFill/>
          <a:ln w="9525">
            <a:noFill/>
          </a:ln>
        </p:spPr>
        <p:txBody>
          <a:bodyPr lIns="91409" tIns="45703" rIns="91409" bIns="45703" anchor="t">
            <a:spAutoFit/>
          </a:bodyPr>
          <a:lstStyle/>
          <a:p>
            <a:pPr indent="0" defTabSz="520700"/>
            <a:r>
              <a:rPr lang="zh-CN" altLang="en-US" sz="4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研究结果、总结</a:t>
            </a:r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defTabSz="520700"/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770" name="矩形 1"/>
          <p:cNvSpPr/>
          <p:nvPr/>
        </p:nvSpPr>
        <p:spPr>
          <a:xfrm>
            <a:off x="3024321" y="1687295"/>
            <a:ext cx="1131840" cy="57207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400" dirty="0"/>
              <a:t>50℃</a:t>
            </a: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400" dirty="0"/>
              <a:t>60℃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400" dirty="0"/>
              <a:t>70℃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9EBBD1-A808-4BCE-832D-B45276562C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18" y="1272541"/>
            <a:ext cx="5760720" cy="2120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06E5B0-465B-4E09-8798-1D04BBE8B0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77" y="3393441"/>
            <a:ext cx="5760720" cy="2073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26E4F2-810D-4249-B29A-C3753CE8F22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77" y="5467351"/>
            <a:ext cx="5760720" cy="25177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C7358CB-AB55-4A78-A197-5A1F1ECA2051}"/>
              </a:ext>
            </a:extLst>
          </p:cNvPr>
          <p:cNvSpPr/>
          <p:nvPr/>
        </p:nvSpPr>
        <p:spPr>
          <a:xfrm>
            <a:off x="9725255" y="2735729"/>
            <a:ext cx="6527841" cy="3344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Times New Roman" panose="02020603050405020304" pitchFamily="18" charset="0"/>
              </a:rPr>
              <a:t>通过观察各不同目标温度的温度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-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时间变化折线图可以看出，此增量式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PID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算法得到的温度控制的变化曲线是完美的，温度能够迅速达到目标温度值，没有出现很大的过冲，并且温度能保持恒定，因此</a:t>
            </a:r>
            <a:r>
              <a:rPr lang="zh-CN" altLang="en-US" sz="2400" kern="100" dirty="0">
                <a:latin typeface="Times New Roman" panose="02020603050405020304" pitchFamily="18" charset="0"/>
              </a:rPr>
              <a:t>本方案</a:t>
            </a:r>
            <a:r>
              <a:rPr lang="zh-CN" altLang="zh-CN" sz="2400" kern="100" dirty="0">
                <a:latin typeface="Times New Roman" panose="02020603050405020304" pitchFamily="18" charset="0"/>
              </a:rPr>
              <a:t>可以满足恒温烤箱系统要求的。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60FB7E-BDE4-47B1-9663-8C0D91E2A5A0}"/>
              </a:ext>
            </a:extLst>
          </p:cNvPr>
          <p:cNvSpPr txBox="1"/>
          <p:nvPr/>
        </p:nvSpPr>
        <p:spPr>
          <a:xfrm>
            <a:off x="-21051" y="121453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/>
              <a:t>仿真结果</a:t>
            </a: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17"/>
          <p:cNvSpPr txBox="1"/>
          <p:nvPr/>
        </p:nvSpPr>
        <p:spPr>
          <a:xfrm>
            <a:off x="585788" y="300038"/>
            <a:ext cx="9048750" cy="1505585"/>
          </a:xfrm>
          <a:prstGeom prst="rect">
            <a:avLst/>
          </a:prstGeom>
          <a:noFill/>
          <a:ln w="9525">
            <a:noFill/>
          </a:ln>
        </p:spPr>
        <p:txBody>
          <a:bodyPr lIns="91409" tIns="45703" rIns="91409" bIns="45703" anchor="t">
            <a:spAutoFit/>
          </a:bodyPr>
          <a:lstStyle/>
          <a:p>
            <a:pPr indent="0" defTabSz="520700"/>
            <a:r>
              <a:rPr lang="zh-CN" altLang="en-US" sz="4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研究结果、总结</a:t>
            </a:r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defTabSz="520700"/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60FB7E-BDE4-47B1-9663-8C0D91E2A5A0}"/>
              </a:ext>
            </a:extLst>
          </p:cNvPr>
          <p:cNvSpPr txBox="1"/>
          <p:nvPr/>
        </p:nvSpPr>
        <p:spPr>
          <a:xfrm>
            <a:off x="585788" y="1220082"/>
            <a:ext cx="43396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恒温烤箱系统</a:t>
            </a:r>
            <a:endParaRPr lang="en-US" altLang="zh-CN" sz="5400" dirty="0"/>
          </a:p>
          <a:p>
            <a:pPr algn="ctr"/>
            <a:r>
              <a:rPr lang="zh-CN" altLang="en-US" sz="5400" dirty="0"/>
              <a:t>效果图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DF2382-3835-4578-8D4F-60452B0B62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92"/>
          <a:stretch/>
        </p:blipFill>
        <p:spPr>
          <a:xfrm>
            <a:off x="5767449" y="1790184"/>
            <a:ext cx="6461756" cy="65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01664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 txBox="1">
            <a:spLocks noGrp="1"/>
          </p:cNvSpPr>
          <p:nvPr>
            <p:ph type="dt" sz="half" idx="2"/>
          </p:nvPr>
        </p:nvSpPr>
        <p:spPr>
          <a:xfrm>
            <a:off x="10948988" y="7926388"/>
            <a:ext cx="3794125" cy="655638"/>
          </a:xfrm>
          <a:noFill/>
        </p:spPr>
        <p:txBody>
          <a:bodyPr lIns="145161" tIns="72581" rIns="145161" bIns="72581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2F7398A-66C8-4327-8D96-20521630885A}" type="datetimeFigureOut"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2020/5/24</a:t>
            </a:fld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矩形 9"/>
          <p:cNvSpPr/>
          <p:nvPr/>
        </p:nvSpPr>
        <p:spPr>
          <a:xfrm>
            <a:off x="52388" y="271463"/>
            <a:ext cx="3286125" cy="873125"/>
          </a:xfrm>
          <a:prstGeom prst="rect">
            <a:avLst/>
          </a:prstGeom>
          <a:noFill/>
          <a:ln w="9525">
            <a:noFill/>
          </a:ln>
        </p:spPr>
        <p:txBody>
          <a:bodyPr lIns="162589" tIns="81295" rIns="162589" bIns="81295" anchor="t">
            <a:spAutoFit/>
          </a:bodyPr>
          <a:lstStyle/>
          <a:p>
            <a:pPr lvl="1" indent="0" eaLnBrk="1" hangingPunct="1"/>
            <a:r>
              <a:rPr lang="zh-CN" altLang="en-US" sz="4600" b="1" dirty="0"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4600" dirty="0">
              <a:latin typeface="Open Sans Semibold"/>
              <a:ea typeface="微软雅黑" pitchFamily="34" charset="-122"/>
            </a:endParaRPr>
          </a:p>
        </p:txBody>
      </p:sp>
      <p:grpSp>
        <p:nvGrpSpPr>
          <p:cNvPr id="25602" name="组合 2"/>
          <p:cNvGrpSpPr/>
          <p:nvPr/>
        </p:nvGrpSpPr>
        <p:grpSpPr>
          <a:xfrm>
            <a:off x="3605213" y="2860675"/>
            <a:ext cx="9858375" cy="722313"/>
            <a:chOff x="1427424" y="3093746"/>
            <a:chExt cx="6156872" cy="664536"/>
          </a:xfrm>
        </p:grpSpPr>
        <p:sp>
          <p:nvSpPr>
            <p:cNvPr id="25603" name="TextBox 66"/>
            <p:cNvSpPr txBox="1"/>
            <p:nvPr/>
          </p:nvSpPr>
          <p:spPr>
            <a:xfrm>
              <a:off x="2439689" y="3093746"/>
              <a:ext cx="5144607" cy="6502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indent="0" defTabSz="520700"/>
              <a:r>
                <a:rPr lang="zh-CN" altLang="en-US" sz="4000" b="1" dirty="0">
                  <a:latin typeface="楷体" pitchFamily="49" charset="-122"/>
                  <a:ea typeface="楷体" pitchFamily="49" charset="-122"/>
                </a:rPr>
                <a:t>研究背景、意义及目标</a:t>
              </a:r>
            </a:p>
          </p:txBody>
        </p:sp>
        <p:sp>
          <p:nvSpPr>
            <p:cNvPr id="25604" name="TextBox 66"/>
            <p:cNvSpPr txBox="1"/>
            <p:nvPr/>
          </p:nvSpPr>
          <p:spPr>
            <a:xfrm>
              <a:off x="1427424" y="3162391"/>
              <a:ext cx="1012265" cy="595891"/>
            </a:xfrm>
            <a:prstGeom prst="rect">
              <a:avLst/>
            </a:prstGeom>
            <a:solidFill>
              <a:srgbClr val="0070C0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pPr indent="0" algn="ctr" defTabSz="520700" eaLnBrk="0" hangingPunct="0"/>
              <a:r>
                <a:rPr lang="en-US" altLang="zh-CN" sz="3600" b="1" dirty="0">
                  <a:solidFill>
                    <a:srgbClr val="FFFFFF"/>
                  </a:solidFill>
                  <a:latin typeface="Arial" panose="020B0604020202090204" pitchFamily="34" charset="0"/>
                  <a:ea typeface="黑体" pitchFamily="49" charset="-122"/>
                </a:rPr>
                <a:t>Part</a:t>
              </a:r>
              <a:r>
                <a:rPr lang="zh-CN" altLang="en-US" sz="3600" b="1" dirty="0">
                  <a:solidFill>
                    <a:srgbClr val="FFFFFF"/>
                  </a:solidFill>
                  <a:latin typeface="Arial" panose="020B0604020202090204" pitchFamily="34" charset="0"/>
                  <a:ea typeface="黑体" pitchFamily="49" charset="-122"/>
                </a:rPr>
                <a:t> </a:t>
              </a:r>
              <a:r>
                <a:rPr lang="en-US" altLang="zh-CN" sz="3600" b="1" dirty="0">
                  <a:solidFill>
                    <a:srgbClr val="FFFFFF"/>
                  </a:solidFill>
                  <a:latin typeface="Arial" panose="020B0604020202090204" pitchFamily="34" charset="0"/>
                  <a:ea typeface="黑体" pitchFamily="49" charset="-122"/>
                </a:rPr>
                <a:t>1</a:t>
              </a:r>
              <a:endParaRPr lang="zh-CN" altLang="en-US" sz="3600" b="1" dirty="0">
                <a:solidFill>
                  <a:srgbClr val="FFFFFF"/>
                </a:solidFill>
                <a:latin typeface="Arial" panose="020B0604020202090204" pitchFamily="34" charset="0"/>
                <a:ea typeface="黑体" pitchFamily="49" charset="-122"/>
              </a:endParaRPr>
            </a:p>
          </p:txBody>
        </p:sp>
      </p:grpSp>
      <p:grpSp>
        <p:nvGrpSpPr>
          <p:cNvPr id="25605" name="组合 4"/>
          <p:cNvGrpSpPr/>
          <p:nvPr/>
        </p:nvGrpSpPr>
        <p:grpSpPr>
          <a:xfrm>
            <a:off x="3613150" y="4672013"/>
            <a:ext cx="7869238" cy="2339835"/>
            <a:chOff x="1708445" y="4801515"/>
            <a:chExt cx="7868892" cy="2342663"/>
          </a:xfrm>
        </p:grpSpPr>
        <p:sp>
          <p:nvSpPr>
            <p:cNvPr id="25606" name="TextBox 66"/>
            <p:cNvSpPr txBox="1"/>
            <p:nvPr/>
          </p:nvSpPr>
          <p:spPr>
            <a:xfrm>
              <a:off x="3373657" y="6436569"/>
              <a:ext cx="6203680" cy="7076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indent="0" defTabSz="520700"/>
              <a:r>
                <a:rPr lang="zh-CN" altLang="en-US" sz="4000" b="1" dirty="0">
                  <a:latin typeface="楷体" pitchFamily="49" charset="-122"/>
                  <a:ea typeface="楷体" pitchFamily="49" charset="-122"/>
                </a:rPr>
                <a:t>研究结果、总结</a:t>
              </a:r>
            </a:p>
          </p:txBody>
        </p:sp>
        <p:sp>
          <p:nvSpPr>
            <p:cNvPr id="25607" name="TextBox 66"/>
            <p:cNvSpPr txBox="1"/>
            <p:nvPr/>
          </p:nvSpPr>
          <p:spPr>
            <a:xfrm>
              <a:off x="1708445" y="4801515"/>
              <a:ext cx="1620768" cy="645988"/>
            </a:xfrm>
            <a:prstGeom prst="rect">
              <a:avLst/>
            </a:prstGeom>
            <a:solidFill>
              <a:srgbClr val="0070C0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pPr indent="0" algn="ctr" defTabSz="520700" eaLnBrk="0" hangingPunct="0"/>
              <a:r>
                <a:rPr lang="en-US" altLang="zh-CN" sz="3600" b="1" dirty="0">
                  <a:solidFill>
                    <a:srgbClr val="FFFFFF"/>
                  </a:solidFill>
                  <a:latin typeface="Arial" panose="020B0604020202090204" pitchFamily="34" charset="0"/>
                  <a:ea typeface="黑体" pitchFamily="49" charset="-122"/>
                </a:rPr>
                <a:t>Part</a:t>
              </a:r>
              <a:r>
                <a:rPr lang="zh-CN" altLang="en-US" sz="3600" b="1" dirty="0">
                  <a:solidFill>
                    <a:srgbClr val="FFFFFF"/>
                  </a:solidFill>
                  <a:latin typeface="Arial" panose="020B0604020202090204" pitchFamily="34" charset="0"/>
                  <a:ea typeface="黑体" pitchFamily="49" charset="-122"/>
                </a:rPr>
                <a:t> </a:t>
              </a:r>
              <a:r>
                <a:rPr lang="en-US" altLang="zh-CN" sz="3600" b="1" dirty="0">
                  <a:solidFill>
                    <a:srgbClr val="FFFFFF"/>
                  </a:solidFill>
                  <a:latin typeface="Arial" panose="020B0604020202090204" pitchFamily="34" charset="0"/>
                  <a:ea typeface="黑体" pitchFamily="49" charset="-122"/>
                </a:rPr>
                <a:t>2</a:t>
              </a:r>
              <a:endParaRPr lang="zh-CN" altLang="en-US" sz="3600" b="1" dirty="0">
                <a:solidFill>
                  <a:srgbClr val="FFFFFF"/>
                </a:solidFill>
                <a:latin typeface="Arial" panose="020B0604020202090204" pitchFamily="34" charset="0"/>
                <a:ea typeface="黑体" pitchFamily="49" charset="-122"/>
              </a:endParaRPr>
            </a:p>
          </p:txBody>
        </p:sp>
      </p:grpSp>
      <p:grpSp>
        <p:nvGrpSpPr>
          <p:cNvPr id="25608" name="组合 4"/>
          <p:cNvGrpSpPr/>
          <p:nvPr/>
        </p:nvGrpSpPr>
        <p:grpSpPr>
          <a:xfrm>
            <a:off x="3613150" y="4627563"/>
            <a:ext cx="10307638" cy="2366962"/>
            <a:chOff x="1708445" y="3077615"/>
            <a:chExt cx="10307186" cy="2369888"/>
          </a:xfrm>
        </p:grpSpPr>
        <p:sp>
          <p:nvSpPr>
            <p:cNvPr id="25609" name="TextBox 66"/>
            <p:cNvSpPr txBox="1"/>
            <p:nvPr/>
          </p:nvSpPr>
          <p:spPr>
            <a:xfrm>
              <a:off x="3329211" y="3077615"/>
              <a:ext cx="8686420" cy="7076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indent="0" defTabSz="520700"/>
              <a:r>
                <a:rPr lang="zh-CN" altLang="en-US" sz="4000" b="1" dirty="0">
                  <a:latin typeface="楷体" pitchFamily="49" charset="-122"/>
                  <a:ea typeface="楷体" pitchFamily="49" charset="-122"/>
                </a:rPr>
                <a:t>研究内容及设计方案</a:t>
              </a:r>
            </a:p>
          </p:txBody>
        </p:sp>
        <p:sp>
          <p:nvSpPr>
            <p:cNvPr id="25610" name="TextBox 66"/>
            <p:cNvSpPr txBox="1"/>
            <p:nvPr/>
          </p:nvSpPr>
          <p:spPr>
            <a:xfrm>
              <a:off x="1708445" y="4801515"/>
              <a:ext cx="1620768" cy="645988"/>
            </a:xfrm>
            <a:prstGeom prst="rect">
              <a:avLst/>
            </a:prstGeom>
            <a:solidFill>
              <a:srgbClr val="0070C0"/>
            </a:solidFill>
            <a:ln w="9525">
              <a:noFill/>
            </a:ln>
          </p:spPr>
          <p:txBody>
            <a:bodyPr anchor="t">
              <a:spAutoFit/>
            </a:bodyPr>
            <a:lstStyle/>
            <a:p>
              <a:pPr indent="0" algn="ctr" defTabSz="520700" eaLnBrk="0" hangingPunct="0"/>
              <a:r>
                <a:rPr lang="en-US" altLang="zh-CN" sz="3600" b="1" dirty="0">
                  <a:solidFill>
                    <a:srgbClr val="FFFFFF"/>
                  </a:solidFill>
                  <a:latin typeface="Arial" panose="020B0604020202090204" pitchFamily="34" charset="0"/>
                  <a:ea typeface="黑体" pitchFamily="49" charset="-122"/>
                </a:rPr>
                <a:t>Part</a:t>
              </a:r>
              <a:r>
                <a:rPr lang="zh-CN" altLang="en-US" sz="3600" b="1" dirty="0">
                  <a:solidFill>
                    <a:srgbClr val="FFFFFF"/>
                  </a:solidFill>
                  <a:latin typeface="Arial" panose="020B0604020202090204" pitchFamily="34" charset="0"/>
                  <a:ea typeface="黑体" pitchFamily="49" charset="-122"/>
                </a:rPr>
                <a:t> </a:t>
              </a:r>
              <a:r>
                <a:rPr lang="en-US" altLang="zh-CN" sz="3600" b="1" dirty="0">
                  <a:solidFill>
                    <a:srgbClr val="FFFFFF"/>
                  </a:solidFill>
                  <a:latin typeface="Arial" panose="020B0604020202090204" pitchFamily="34" charset="0"/>
                  <a:ea typeface="黑体" pitchFamily="49" charset="-122"/>
                </a:rPr>
                <a:t>2</a:t>
              </a:r>
              <a:endParaRPr lang="zh-CN" altLang="en-US" sz="3600" b="1" dirty="0">
                <a:solidFill>
                  <a:srgbClr val="FFFFFF"/>
                </a:solidFill>
                <a:latin typeface="Arial" panose="020B0604020202090204" pitchFamily="34" charset="0"/>
                <a:ea typeface="黑体" pitchFamily="49" charset="-122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Box 17"/>
          <p:cNvSpPr txBox="1"/>
          <p:nvPr/>
        </p:nvSpPr>
        <p:spPr>
          <a:xfrm>
            <a:off x="585788" y="300038"/>
            <a:ext cx="9048750" cy="1505585"/>
          </a:xfrm>
          <a:prstGeom prst="rect">
            <a:avLst/>
          </a:prstGeom>
          <a:noFill/>
          <a:ln w="9525">
            <a:noFill/>
          </a:ln>
        </p:spPr>
        <p:txBody>
          <a:bodyPr lIns="91409" tIns="45703" rIns="91409" bIns="45703" anchor="t">
            <a:spAutoFit/>
          </a:bodyPr>
          <a:lstStyle/>
          <a:p>
            <a:pPr indent="0" defTabSz="520700"/>
            <a:r>
              <a:rPr lang="zh-CN" altLang="en-US" sz="4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研究背景、意义及目标</a:t>
            </a:r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defTabSz="520700"/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6" name="矩形 1"/>
          <p:cNvSpPr/>
          <p:nvPr/>
        </p:nvSpPr>
        <p:spPr>
          <a:xfrm>
            <a:off x="890777" y="2286854"/>
            <a:ext cx="14173200" cy="53056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4400" b="1" dirty="0">
                <a:latin typeface="楷体" pitchFamily="49" charset="-122"/>
                <a:ea typeface="楷体" pitchFamily="49" charset="-122"/>
              </a:rPr>
              <a:t>    恒温烤箱已成为现代家庭中经常使用的电器，恒温烤箱需要恒温烤箱对温度的控制比较准确。温度控制在工业生产过程中一直以来都是一个重要的目标之一，有些生产工艺对温度的控制要求极高</a:t>
            </a:r>
            <a:r>
              <a:rPr lang="en-US" altLang="zh-CN" sz="4400" b="1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4400" b="1" dirty="0">
                <a:latin typeface="楷体" pitchFamily="49" charset="-122"/>
                <a:ea typeface="楷体" pitchFamily="49" charset="-122"/>
              </a:rPr>
              <a:t>所以设计一款温控精准的控制器是具有重要意义的。</a:t>
            </a:r>
            <a:endParaRPr lang="en-US" altLang="zh-CN" sz="4400" b="1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4400" b="1" dirty="0">
                <a:latin typeface="楷体" pitchFamily="49" charset="-122"/>
                <a:ea typeface="楷体" pitchFamily="49" charset="-122"/>
              </a:rPr>
              <a:t>    本项目设计一款恒温烤箱系统，该控制系统能对温度进行准确的恒温控制，具有一定抗干扰性能。</a:t>
            </a:r>
            <a:endParaRPr lang="en-US" altLang="zh-CN" sz="4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ts val="3400"/>
              </a:lnSpc>
            </a:pPr>
            <a:endParaRPr lang="en-US" altLang="zh-CN" sz="4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17"/>
          <p:cNvSpPr txBox="1"/>
          <p:nvPr/>
        </p:nvSpPr>
        <p:spPr>
          <a:xfrm>
            <a:off x="585788" y="300038"/>
            <a:ext cx="9048750" cy="1505585"/>
          </a:xfrm>
          <a:prstGeom prst="rect">
            <a:avLst/>
          </a:prstGeom>
          <a:noFill/>
          <a:ln w="9525">
            <a:noFill/>
          </a:ln>
        </p:spPr>
        <p:txBody>
          <a:bodyPr lIns="91409" tIns="45703" rIns="91409" bIns="45703" anchor="t">
            <a:spAutoFit/>
          </a:bodyPr>
          <a:lstStyle/>
          <a:p>
            <a:pPr indent="0" defTabSz="520700"/>
            <a:r>
              <a:rPr lang="zh-CN" altLang="en-US" sz="4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研究内容及设计方案</a:t>
            </a:r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defTabSz="520700"/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4" name="矩形 1"/>
          <p:cNvSpPr/>
          <p:nvPr/>
        </p:nvSpPr>
        <p:spPr>
          <a:xfrm>
            <a:off x="5919845" y="2210656"/>
            <a:ext cx="3714693" cy="424731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/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整体方案</a:t>
            </a:r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pPr indent="0"/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2.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控制算法</a:t>
            </a:r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pPr indent="0"/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3.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硬件设计</a:t>
            </a:r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4.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软件设计</a:t>
            </a:r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5.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仿真设计</a:t>
            </a:r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3884293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17"/>
          <p:cNvSpPr txBox="1"/>
          <p:nvPr/>
        </p:nvSpPr>
        <p:spPr>
          <a:xfrm>
            <a:off x="585788" y="300038"/>
            <a:ext cx="9048750" cy="1505585"/>
          </a:xfrm>
          <a:prstGeom prst="rect">
            <a:avLst/>
          </a:prstGeom>
          <a:noFill/>
          <a:ln w="9525">
            <a:noFill/>
          </a:ln>
        </p:spPr>
        <p:txBody>
          <a:bodyPr lIns="91409" tIns="45703" rIns="91409" bIns="45703" anchor="t">
            <a:spAutoFit/>
          </a:bodyPr>
          <a:lstStyle/>
          <a:p>
            <a:pPr indent="0" defTabSz="520700"/>
            <a:r>
              <a:rPr lang="zh-CN" altLang="en-US" sz="4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研究内容及设计方案</a:t>
            </a:r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defTabSz="520700"/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4" name="矩形 1"/>
          <p:cNvSpPr/>
          <p:nvPr/>
        </p:nvSpPr>
        <p:spPr>
          <a:xfrm>
            <a:off x="585788" y="1343958"/>
            <a:ext cx="14173200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1.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整体方案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9A7631-BFB0-4685-A2CA-426FD1838A9E}"/>
              </a:ext>
            </a:extLst>
          </p:cNvPr>
          <p:cNvSpPr txBox="1"/>
          <p:nvPr/>
        </p:nvSpPr>
        <p:spPr>
          <a:xfrm>
            <a:off x="357392" y="2910350"/>
            <a:ext cx="65530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dirty="0"/>
              <a:t>系统使用</a:t>
            </a:r>
            <a:r>
              <a:rPr lang="en-US" altLang="zh-CN" sz="3600" dirty="0"/>
              <a:t>STM32</a:t>
            </a:r>
            <a:r>
              <a:rPr lang="zh-CN" altLang="en-US" sz="3600" dirty="0"/>
              <a:t>微控制器</a:t>
            </a:r>
            <a:r>
              <a:rPr lang="zh-CN" altLang="zh-CN" sz="3600" dirty="0"/>
              <a:t>作为控制的核心器件，与温度的检测电路模块、温度的控制驱动电路模块、显示电路模块、按键电路模块</a:t>
            </a:r>
            <a:r>
              <a:rPr lang="zh-CN" altLang="en-US" sz="3600" dirty="0"/>
              <a:t>、</a:t>
            </a:r>
            <a:r>
              <a:rPr lang="zh-CN" altLang="zh-CN" sz="3600" dirty="0"/>
              <a:t>声光报警电路模块</a:t>
            </a:r>
            <a:r>
              <a:rPr lang="zh-CN" altLang="en-US" sz="3600" dirty="0"/>
              <a:t>共同组成恒温烤箱系统。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174986-9519-44EA-B2BA-4353D61650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1409" y="2984729"/>
            <a:ext cx="8610374" cy="3267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641883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17"/>
          <p:cNvSpPr txBox="1"/>
          <p:nvPr/>
        </p:nvSpPr>
        <p:spPr>
          <a:xfrm>
            <a:off x="585788" y="300038"/>
            <a:ext cx="9048750" cy="1505585"/>
          </a:xfrm>
          <a:prstGeom prst="rect">
            <a:avLst/>
          </a:prstGeom>
          <a:noFill/>
          <a:ln w="9525">
            <a:noFill/>
          </a:ln>
        </p:spPr>
        <p:txBody>
          <a:bodyPr lIns="91409" tIns="45703" rIns="91409" bIns="45703" anchor="t">
            <a:spAutoFit/>
          </a:bodyPr>
          <a:lstStyle/>
          <a:p>
            <a:pPr indent="0" defTabSz="520700"/>
            <a:r>
              <a:rPr lang="zh-CN" altLang="en-US" sz="4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研究内容及设计方案</a:t>
            </a:r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defTabSz="520700"/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4" name="矩形 1"/>
          <p:cNvSpPr/>
          <p:nvPr/>
        </p:nvSpPr>
        <p:spPr>
          <a:xfrm>
            <a:off x="524099" y="1296280"/>
            <a:ext cx="14173200" cy="59093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indent="0"/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2.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控制算法</a:t>
            </a:r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pPr indent="0"/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pPr indent="0"/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	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位置式</a:t>
            </a:r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PID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pPr indent="0"/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pPr indent="0"/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pPr indent="0"/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  <a:p>
            <a:pPr indent="0"/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	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增量式</a:t>
            </a:r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PID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301FF6E-C139-49A5-AA98-EEEAC69CCC42}"/>
                  </a:ext>
                </a:extLst>
              </p:cNvPr>
              <p:cNvSpPr/>
              <p:nvPr/>
            </p:nvSpPr>
            <p:spPr>
              <a:xfrm>
                <a:off x="1564057" y="7246906"/>
                <a:ext cx="12801461" cy="1177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zh-CN" sz="44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𝛥</m:t>
                    </m:r>
                    <m:sSub>
                      <m:sSubPr>
                        <m:ctrlPr>
                          <a:rPr lang="zh-CN" altLang="zh-CN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zh-CN" altLang="zh-CN" sz="44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𝑢</m:t>
                        </m:r>
                      </m:e>
                      <m:sub>
                        <m:r>
                          <a:rPr lang="zh-CN" altLang="zh-CN" sz="44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zh-CN" altLang="zh-CN" sz="440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altLang="zh-CN" sz="4800" dirty="0"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zh-CN" altLang="zh-CN" sz="44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zh-CN" altLang="zh-CN" sz="44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zh-CN" altLang="zh-CN" sz="4400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4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zh-CN" sz="44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4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−1</m:t>
                            </m:r>
                          </m:sub>
                        </m:sSub>
                        <m:r>
                          <a:rPr lang="zh-CN" altLang="zh-CN" sz="44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zh-CN" sz="4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zh-CN" sz="4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zh-CN" altLang="zh-CN" sz="4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zh-CN" sz="440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4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zh-CN" altLang="zh-CN" sz="4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zh-CN" sz="4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zh-CN" altLang="zh-CN" sz="4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𝑘</m:t>
                                </m:r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44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𝑘</m:t>
                                </m:r>
                                <m:r>
                                  <a:rPr lang="zh-CN" altLang="zh-CN" sz="44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−2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zh-CN" sz="4400"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4301FF6E-C139-49A5-AA98-EEEAC69CC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57" y="7246906"/>
                <a:ext cx="12801461" cy="11770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95F3F218-7F61-417C-8E66-9B41A17D0217}"/>
              </a:ext>
            </a:extLst>
          </p:cNvPr>
          <p:cNvSpPr/>
          <p:nvPr/>
        </p:nvSpPr>
        <p:spPr>
          <a:xfrm>
            <a:off x="10034537" y="2750739"/>
            <a:ext cx="6189341" cy="2595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CN" altLang="en-US" sz="2800" b="1" kern="100" dirty="0">
                <a:latin typeface="Times New Roman" panose="02020603050405020304" pitchFamily="18" charset="0"/>
              </a:rPr>
              <a:t>位置式</a:t>
            </a:r>
            <a:r>
              <a:rPr lang="en-US" altLang="zh-CN" sz="2800" b="1" kern="100" dirty="0">
                <a:latin typeface="Times New Roman" panose="02020603050405020304" pitchFamily="18" charset="0"/>
              </a:rPr>
              <a:t>PID</a:t>
            </a:r>
            <a:r>
              <a:rPr lang="zh-CN" altLang="en-US" sz="2800" b="1" kern="100" dirty="0">
                <a:latin typeface="Times New Roman" panose="02020603050405020304" pitchFamily="18" charset="0"/>
              </a:rPr>
              <a:t>和增量式</a:t>
            </a:r>
            <a:r>
              <a:rPr lang="en-US" altLang="zh-CN" sz="2800" b="1" kern="100" dirty="0">
                <a:latin typeface="Times New Roman" panose="02020603050405020304" pitchFamily="18" charset="0"/>
              </a:rPr>
              <a:t>PID</a:t>
            </a:r>
            <a:r>
              <a:rPr lang="zh-CN" altLang="en-US" sz="2800" b="1" kern="100" dirty="0">
                <a:latin typeface="Times New Roman" panose="02020603050405020304" pitchFamily="18" charset="0"/>
              </a:rPr>
              <a:t>之间的差异</a:t>
            </a:r>
            <a:endParaRPr lang="en-US" altLang="zh-CN" sz="2800" b="1" kern="100" dirty="0">
              <a:latin typeface="Times New Roman" panose="02020603050405020304" pitchFamily="18" charset="0"/>
            </a:endParaRPr>
          </a:p>
          <a:p>
            <a:pPr lvl="1"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 panose="02020603050405020304" pitchFamily="18" charset="0"/>
              </a:rPr>
              <a:t>1.   </a:t>
            </a:r>
            <a:r>
              <a:rPr lang="zh-CN" altLang="en-US" sz="2800" b="1" kern="100" dirty="0">
                <a:latin typeface="Times New Roman" panose="02020603050405020304" pitchFamily="18" charset="0"/>
              </a:rPr>
              <a:t>输出不同；</a:t>
            </a:r>
          </a:p>
          <a:p>
            <a:pPr lvl="1"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 panose="02020603050405020304" pitchFamily="18" charset="0"/>
              </a:rPr>
              <a:t>2</a:t>
            </a:r>
            <a:r>
              <a:rPr lang="zh-CN" altLang="en-US" sz="2800" b="1" kern="100" dirty="0">
                <a:latin typeface="Times New Roman" panose="02020603050405020304" pitchFamily="18" charset="0"/>
              </a:rPr>
              <a:t>．积分部分；</a:t>
            </a:r>
          </a:p>
          <a:p>
            <a:pPr lvl="1"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kern="100" dirty="0">
                <a:latin typeface="Times New Roman" panose="02020603050405020304" pitchFamily="18" charset="0"/>
              </a:rPr>
              <a:t>3</a:t>
            </a:r>
            <a:r>
              <a:rPr lang="zh-CN" altLang="en-US" sz="2800" b="1" kern="100" dirty="0">
                <a:latin typeface="Times New Roman" panose="02020603050405020304" pitchFamily="18" charset="0"/>
              </a:rPr>
              <a:t>．记忆功能；</a:t>
            </a:r>
            <a:endParaRPr lang="zh-CN" altLang="zh-CN" sz="2800" b="1" kern="1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0592346-DBEA-429F-B8BD-19D8D966F1CF}"/>
                  </a:ext>
                </a:extLst>
              </p:cNvPr>
              <p:cNvSpPr/>
              <p:nvPr/>
            </p:nvSpPr>
            <p:spPr>
              <a:xfrm>
                <a:off x="1343192" y="3911176"/>
                <a:ext cx="9753344" cy="2048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4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4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400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zh-CN" altLang="en-US" sz="40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sz="4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zh-CN" alt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4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0592346-DBEA-429F-B8BD-19D8D966F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192" y="3911176"/>
                <a:ext cx="9753344" cy="2048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862672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17"/>
          <p:cNvSpPr txBox="1"/>
          <p:nvPr/>
        </p:nvSpPr>
        <p:spPr>
          <a:xfrm>
            <a:off x="585788" y="300038"/>
            <a:ext cx="9048750" cy="1505585"/>
          </a:xfrm>
          <a:prstGeom prst="rect">
            <a:avLst/>
          </a:prstGeom>
          <a:noFill/>
          <a:ln w="9525">
            <a:noFill/>
          </a:ln>
        </p:spPr>
        <p:txBody>
          <a:bodyPr lIns="91409" tIns="45703" rIns="91409" bIns="45703" anchor="t">
            <a:spAutoFit/>
          </a:bodyPr>
          <a:lstStyle/>
          <a:p>
            <a:pPr indent="0" defTabSz="520700"/>
            <a:r>
              <a:rPr lang="zh-CN" altLang="en-US" sz="4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研究内容及设计方案</a:t>
            </a:r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defTabSz="520700"/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4" name="矩形 1"/>
          <p:cNvSpPr/>
          <p:nvPr/>
        </p:nvSpPr>
        <p:spPr>
          <a:xfrm>
            <a:off x="585788" y="1343958"/>
            <a:ext cx="14173200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3.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硬件设计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4D0AA7-0AA2-4969-991C-6D628CB4D3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4" y="1406992"/>
            <a:ext cx="8672486" cy="3808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4041D-F08E-4F25-82F4-5A084E1D78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64" y="5250032"/>
            <a:ext cx="10479681" cy="28955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74FD67-393E-4160-9076-3F9702AE93C7}"/>
              </a:ext>
            </a:extLst>
          </p:cNvPr>
          <p:cNvSpPr txBox="1"/>
          <p:nvPr/>
        </p:nvSpPr>
        <p:spPr>
          <a:xfrm>
            <a:off x="1652757" y="315658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温度采集电路：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5D317E-2D39-42F4-B1E0-2A7B2370BD80}"/>
              </a:ext>
            </a:extLst>
          </p:cNvPr>
          <p:cNvSpPr txBox="1"/>
          <p:nvPr/>
        </p:nvSpPr>
        <p:spPr>
          <a:xfrm>
            <a:off x="1064730" y="6104715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温度控制驱动电路：</a:t>
            </a:r>
          </a:p>
        </p:txBody>
      </p:sp>
    </p:spTree>
    <p:extLst>
      <p:ext uri="{BB962C8B-B14F-4D97-AF65-F5344CB8AC3E}">
        <p14:creationId xmlns:p14="http://schemas.microsoft.com/office/powerpoint/2010/main" val="288685036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17"/>
          <p:cNvSpPr txBox="1"/>
          <p:nvPr/>
        </p:nvSpPr>
        <p:spPr>
          <a:xfrm>
            <a:off x="585788" y="300038"/>
            <a:ext cx="9048750" cy="1505585"/>
          </a:xfrm>
          <a:prstGeom prst="rect">
            <a:avLst/>
          </a:prstGeom>
          <a:noFill/>
          <a:ln w="9525">
            <a:noFill/>
          </a:ln>
        </p:spPr>
        <p:txBody>
          <a:bodyPr lIns="91409" tIns="45703" rIns="91409" bIns="45703" anchor="t">
            <a:spAutoFit/>
          </a:bodyPr>
          <a:lstStyle/>
          <a:p>
            <a:pPr indent="0" defTabSz="520700"/>
            <a:r>
              <a:rPr lang="zh-CN" altLang="en-US" sz="4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研究内容及设计方案</a:t>
            </a:r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defTabSz="520700"/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4" name="矩形 1"/>
          <p:cNvSpPr/>
          <p:nvPr/>
        </p:nvSpPr>
        <p:spPr>
          <a:xfrm>
            <a:off x="585788" y="1296280"/>
            <a:ext cx="3886295" cy="9233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4.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软件设计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4FEFDB-9EDA-45E7-A50A-30BC0F9E3E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4953" y="1372478"/>
            <a:ext cx="3581306" cy="70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F0DD11-AF15-48FF-9BF7-CDE7B7EB714A}"/>
              </a:ext>
            </a:extLst>
          </p:cNvPr>
          <p:cNvSpPr txBox="1"/>
          <p:nvPr/>
        </p:nvSpPr>
        <p:spPr>
          <a:xfrm>
            <a:off x="966975" y="3097759"/>
            <a:ext cx="74674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kern="100" dirty="0">
                <a:latin typeface="Times New Roman" panose="02020603050405020304" pitchFamily="18" charset="0"/>
              </a:rPr>
              <a:t>主程序是整个程序的核心，它体现了整个系统的运行时工作流程。系统首先对外设和相关模块进行初始化，如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PID</a:t>
            </a:r>
            <a:r>
              <a:rPr lang="zh-CN" altLang="zh-CN" sz="2800" kern="100" dirty="0">
                <a:latin typeface="Times New Roman" panose="02020603050405020304" pitchFamily="18" charset="0"/>
              </a:rPr>
              <a:t>参数、定时器、显示器、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MAX6675</a:t>
            </a:r>
            <a:r>
              <a:rPr lang="zh-CN" altLang="zh-CN" sz="2800" kern="100" dirty="0">
                <a:latin typeface="Times New Roman" panose="02020603050405020304" pitchFamily="18" charset="0"/>
              </a:rPr>
              <a:t>、执行引脚等，然后系统执行按键程序来设置温度大小与执行时间，直到按下启动键，系统开始执行后续的程序。控制器驱动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MAX6675</a:t>
            </a:r>
            <a:r>
              <a:rPr lang="zh-CN" altLang="zh-CN" sz="2800" kern="100" dirty="0">
                <a:latin typeface="Times New Roman" panose="02020603050405020304" pitchFamily="18" charset="0"/>
              </a:rPr>
              <a:t>采集温度数据，并将采集到温度数据显示到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LCD1602</a:t>
            </a:r>
            <a:r>
              <a:rPr lang="zh-CN" altLang="zh-CN" sz="2800" kern="100" dirty="0">
                <a:latin typeface="Times New Roman" panose="02020603050405020304" pitchFamily="18" charset="0"/>
              </a:rPr>
              <a:t>显示屏上，同时使用该输入值进行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PID</a:t>
            </a:r>
            <a:r>
              <a:rPr lang="zh-CN" altLang="zh-CN" sz="2800" kern="100" dirty="0">
                <a:latin typeface="Times New Roman" panose="02020603050405020304" pitchFamily="18" charset="0"/>
              </a:rPr>
              <a:t>运算，使用运算结果对执行器件进行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PWM</a:t>
            </a:r>
            <a:r>
              <a:rPr lang="zh-CN" altLang="zh-CN" sz="2800" kern="100" dirty="0">
                <a:latin typeface="Times New Roman" panose="02020603050405020304" pitchFamily="18" charset="0"/>
              </a:rPr>
              <a:t>控制之后程序一直这样重复运行。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8677166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17"/>
          <p:cNvSpPr txBox="1"/>
          <p:nvPr/>
        </p:nvSpPr>
        <p:spPr>
          <a:xfrm>
            <a:off x="585788" y="300038"/>
            <a:ext cx="9048750" cy="1505585"/>
          </a:xfrm>
          <a:prstGeom prst="rect">
            <a:avLst/>
          </a:prstGeom>
          <a:noFill/>
          <a:ln w="9525">
            <a:noFill/>
          </a:ln>
        </p:spPr>
        <p:txBody>
          <a:bodyPr lIns="91409" tIns="45703" rIns="91409" bIns="45703" anchor="t">
            <a:spAutoFit/>
          </a:bodyPr>
          <a:lstStyle/>
          <a:p>
            <a:pPr indent="0" defTabSz="520700"/>
            <a:r>
              <a:rPr lang="zh-CN" altLang="en-US" sz="4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研究内容及设计方案</a:t>
            </a:r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0" defTabSz="520700"/>
            <a:endParaRPr lang="en-US" altLang="zh-CN" sz="46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746AC4-F2C0-41C5-B7B2-591CC11878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8421" y="1318828"/>
            <a:ext cx="6762331" cy="69388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61D331F-8139-49D8-9DED-456758604142}"/>
              </a:ext>
            </a:extLst>
          </p:cNvPr>
          <p:cNvSpPr/>
          <p:nvPr/>
        </p:nvSpPr>
        <p:spPr>
          <a:xfrm>
            <a:off x="577101" y="1343958"/>
            <a:ext cx="36663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latin typeface="楷体" pitchFamily="49" charset="-122"/>
                <a:ea typeface="楷体" pitchFamily="49" charset="-122"/>
              </a:rPr>
              <a:t>5.</a:t>
            </a:r>
            <a:r>
              <a:rPr lang="zh-CN" altLang="en-US" sz="5400" b="1" dirty="0">
                <a:latin typeface="楷体" pitchFamily="49" charset="-122"/>
                <a:ea typeface="楷体" pitchFamily="49" charset="-122"/>
              </a:rPr>
              <a:t>仿真设计</a:t>
            </a:r>
            <a:endParaRPr lang="en-US" altLang="zh-CN" sz="5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3051777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501</Words>
  <Application>Microsoft Office PowerPoint</Application>
  <PresentationFormat>自定义</PresentationFormat>
  <Paragraphs>74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Open Sans Semibold</vt:lpstr>
      <vt:lpstr>黑体</vt:lpstr>
      <vt:lpstr>楷体</vt:lpstr>
      <vt:lpstr>微软雅黑</vt:lpstr>
      <vt:lpstr>Arial</vt:lpstr>
      <vt:lpstr>Calibri</vt:lpstr>
      <vt:lpstr>Cambria Math</vt:lpstr>
      <vt:lpstr>Franklin Gothic Book</vt:lpstr>
      <vt:lpstr>Franklin Gothic Medium</vt:lpstr>
      <vt:lpstr>Times New Roman</vt:lpstr>
      <vt:lpstr>Office 主题</vt:lpstr>
      <vt:lpstr>1_自定义设计方案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谷 创业</cp:lastModifiedBy>
  <cp:revision>213</cp:revision>
  <cp:lastPrinted>2020-05-18T07:17:59Z</cp:lastPrinted>
  <dcterms:created xsi:type="dcterms:W3CDTF">2020-05-18T07:17:59Z</dcterms:created>
  <dcterms:modified xsi:type="dcterms:W3CDTF">2020-05-24T00:21:27Z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2052-1.5.0.2161</vt:lpwstr>
  </property>
</Properties>
</file>